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64"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59C"/>
    <a:srgbClr val="FDFCB7"/>
    <a:srgbClr val="317DF8"/>
    <a:srgbClr val="6EE2F9"/>
    <a:srgbClr val="101857"/>
    <a:srgbClr val="A3D93F"/>
    <a:srgbClr val="FAD43C"/>
    <a:srgbClr val="E7E1E0"/>
    <a:srgbClr val="FB2E3D"/>
    <a:srgbClr val="F7F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14"/>
    <p:restoredTop sz="95964"/>
  </p:normalViewPr>
  <p:slideViewPr>
    <p:cSldViewPr snapToGrid="0" snapToObjects="1" showGuides="1">
      <p:cViewPr varScale="1">
        <p:scale>
          <a:sx n="77" d="100"/>
          <a:sy n="77" d="100"/>
        </p:scale>
        <p:origin x="1336" y="19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3437"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29790" y="334819"/>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a:solidFill>
                  <a:srgbClr val="28259C"/>
                </a:solidFill>
                <a:latin typeface="Heiti SC Medium" pitchFamily="2" charset="-128"/>
                <a:ea typeface="Heiti SC Medium" pitchFamily="2" charset="-128"/>
              </a:rPr>
              <a:t>○○寺たより </a:t>
            </a:r>
            <a:r>
              <a:rPr kumimoji="1" lang="en-US" altLang="ja-JP" dirty="0">
                <a:solidFill>
                  <a:srgbClr val="28259C"/>
                </a:solidFill>
                <a:latin typeface="Heiti SC Medium" pitchFamily="2" charset="-128"/>
                <a:ea typeface="Heiti SC Medium" pitchFamily="2" charset="-128"/>
              </a:rPr>
              <a:t>Vol.</a:t>
            </a:r>
            <a:r>
              <a:rPr kumimoji="1" lang="ja-JP" altLang="en-US">
                <a:solidFill>
                  <a:srgbClr val="28259C"/>
                </a:solidFill>
                <a:latin typeface="Heiti SC Medium" pitchFamily="2" charset="-128"/>
                <a:ea typeface="Heiti SC Medium" pitchFamily="2" charset="-128"/>
              </a:rPr>
              <a:t>○ 創刊号</a:t>
            </a:r>
            <a:endParaRPr kumimoji="1" lang="ja-JP" altLang="en-US" sz="2800">
              <a:solidFill>
                <a:srgbClr val="28259C"/>
              </a:solidFill>
              <a:latin typeface="Heiti SC Medium" pitchFamily="2" charset="-128"/>
              <a:ea typeface="Heiti SC Medium" pitchFamily="2"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solidFill>
                  <a:srgbClr val="317DF8"/>
                </a:solidFill>
                <a:latin typeface="UD Digi Kyokasho NK-B" panose="02020700000000000000" pitchFamily="18" charset="-128"/>
                <a:ea typeface="UD Digi Kyokasho NK-B" panose="02020700000000000000" pitchFamily="18" charset="-128"/>
              </a:rPr>
              <a:t>真宗大谷派（東本願寺）　○○山</a:t>
            </a:r>
            <a:endParaRPr kumimoji="1" lang="ja-JP" altLang="en-US" sz="1050">
              <a:solidFill>
                <a:srgbClr val="317DF8"/>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28259C">
              <a:alpha val="6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noFill/>
          <a:ln w="25400">
            <a:solidFill>
              <a:srgbClr val="317DF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FDFCB7">
              <a:alpha val="15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6EE2F9">
              <a:alpha val="15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5" name="図 14" descr="人, 屋外, 男, 水 が含まれている画像&#10;&#10;自動的に生成された説明">
            <a:extLst>
              <a:ext uri="{FF2B5EF4-FFF2-40B4-BE49-F238E27FC236}">
                <a16:creationId xmlns:a16="http://schemas.microsoft.com/office/drawing/2014/main" id="{550444F2-7B32-EF4D-9DB3-7ED7F1F7C677}"/>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A697E54A-9A72-034B-8F71-D5E92DF38FFB}"/>
              </a:ext>
            </a:extLst>
          </p:cNvPr>
          <p:cNvSpPr/>
          <p:nvPr/>
        </p:nvSpPr>
        <p:spPr>
          <a:xfrm>
            <a:off x="147695" y="553820"/>
            <a:ext cx="6601304" cy="9241737"/>
          </a:xfrm>
          <a:prstGeom prst="roundRect">
            <a:avLst>
              <a:gd name="adj" fmla="val 2993"/>
            </a:avLst>
          </a:prstGeom>
          <a:gradFill>
            <a:gsLst>
              <a:gs pos="12000">
                <a:srgbClr val="FAD43C">
                  <a:tint val="66000"/>
                  <a:satMod val="160000"/>
                  <a:alpha val="10000"/>
                </a:srgbClr>
              </a:gs>
              <a:gs pos="2000">
                <a:srgbClr val="FFF5B3"/>
              </a:gs>
              <a:gs pos="100000">
                <a:srgbClr val="FAD43C">
                  <a:tint val="23500"/>
                  <a:satMod val="160000"/>
                </a:srgbClr>
              </a:gs>
            </a:gsLst>
            <a:lin ang="16200000" scaled="1"/>
          </a:gra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3" spcCol="72000" rtlCol="0" anchor="t" anchorCtr="0"/>
          <a:lstStyle/>
          <a:p>
            <a:pPr>
              <a:lnSpc>
                <a:spcPts val="1860"/>
              </a:lnSpc>
            </a:pPr>
            <a:r>
              <a:rPr kumimoji="1" lang="ja-JP" altLang="en-US" sz="1200">
                <a:solidFill>
                  <a:srgbClr val="1A1957"/>
                </a:solidFill>
                <a:latin typeface="Meiryo" panose="020B0604030504040204" pitchFamily="34" charset="-128"/>
                <a:ea typeface="Meiryo" panose="020B0604030504040204" pitchFamily="34" charset="-128"/>
              </a:rPr>
              <a:t>ほとけさまのおはなし　ー法話ー</a:t>
            </a:r>
            <a:endParaRPr kumimoji="1" lang="en-US" altLang="ja-JP" sz="1200" dirty="0">
              <a:solidFill>
                <a:srgbClr val="1A1957"/>
              </a:solidFill>
              <a:latin typeface="Meiryo" panose="020B0604030504040204" pitchFamily="34" charset="-128"/>
              <a:ea typeface="Meiryo" panose="020B0604030504040204" pitchFamily="34" charset="-128"/>
            </a:endParaRPr>
          </a:p>
          <a:p>
            <a:pPr>
              <a:lnSpc>
                <a:spcPts val="1860"/>
              </a:lnSpc>
            </a:pPr>
            <a:r>
              <a:rPr kumimoji="1" lang="ja-JP" altLang="en-US" sz="1700">
                <a:latin typeface="UD Digi Kyokasho NK-B" panose="02020700000000000000" pitchFamily="18" charset="-128"/>
                <a:ea typeface="UD Digi Kyokasho NK-B" panose="02020700000000000000" pitchFamily="18" charset="-128"/>
              </a:rPr>
              <a:t>「浄土はいかなる世界か」</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200">
                <a:latin typeface="UD Digi Kyokasho NK-B" panose="02020700000000000000" pitchFamily="18" charset="-128"/>
                <a:ea typeface="UD Digi Kyokasho NK-B" panose="02020700000000000000" pitchFamily="18" charset="-128"/>
              </a:rPr>
              <a:t>　　　　池田勇諦先生</a:t>
            </a:r>
            <a:r>
              <a:rPr kumimoji="1" lang="ja-JP" altLang="en-US" sz="1000">
                <a:latin typeface="UD Digi Kyokasho NK-B" panose="02020700000000000000" pitchFamily="18" charset="-128"/>
                <a:ea typeface="UD Digi Kyokasho NK-B" panose="02020700000000000000" pitchFamily="18" charset="-128"/>
              </a:rPr>
              <a:t>（同朋大学名誉教授）</a:t>
            </a:r>
            <a:br>
              <a:rPr kumimoji="1" lang="ja-JP" altLang="en-US" sz="1400">
                <a:latin typeface="UD Digi Kyokasho NK-B" panose="02020700000000000000" pitchFamily="18" charset="-128"/>
                <a:ea typeface="UD Digi Kyokasho NK-B" panose="02020700000000000000" pitchFamily="18" charset="-128"/>
              </a:rPr>
            </a:br>
            <a:endParaRPr kumimoji="1" lang="en-US" altLang="ja-JP" sz="14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latin typeface="UD Digi Kyokasho NK-B" panose="02020700000000000000" pitchFamily="18" charset="-128"/>
                <a:ea typeface="UD Digi Kyokasho NK-B" panose="02020700000000000000" pitchFamily="18" charset="-128"/>
              </a:rPr>
              <a:t>　</a:t>
            </a:r>
            <a:r>
              <a:rPr kumimoji="1" lang="ja-JP" altLang="en-US" sz="1300">
                <a:latin typeface="HGMaruGothicMPRO" panose="020F0600000000000000" pitchFamily="34" charset="-128"/>
                <a:ea typeface="HGMaruGothicMPRO" panose="020F0600000000000000" pitchFamily="34" charset="-128"/>
              </a:rPr>
              <a:t>親鸞聖人は、</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教行信証</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のなかで、真実の浄土（ 真仏土（しんぶつど））について、「謹んで真仏土を案ずれば、（乃至）大悲の誓願に酬報（しゅうほう）するがゆえに、真の報仏土（ほうぶつど）と曰うなり」と書いておられます。つまり、真実の浄土とは、阿弥陀如来の本願の報いとしてあらわれた「報土」である。浄土とは私たちを離れてどこかに想い描かれるような世界ではなく、私たちの上に本願が真実信心として実ることを目的として現れた世界だということ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ですからそれは、私たちが仏さまの教えをいただいて、「本願を信じ念仏をもうす」身となることがなければ知ることのできない世界ですし、そのことを抜きにして浄土といっても、私たちとは無縁なものといわざるをえないの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私たちの思慮・分別からは、浄土というものを、ここではないどこかよそにある場所のように実体化し、対象化して、「どこにあるのだろうか」「本当にあるのだろうか」という形でしか考えられない。だから自分自身のめざめ、信心に結びつかないのです。自分自身のあり方はわかっているつもりで不問に付したまま、浄土だけを問題にしていく。「浄土はいかなる世界か」という本質をたずねることもなく、ただ有るか無いか、この世かあの世かだけを問題にしているようなありさま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そうした私たちの思慮・分別が根底から問い返されることをとおして、阿弥陀如来の本願の心にめざめるほかに明らかになるすべのない浄土。それが親鸞聖人の願われた浄土だったのです。（中略）経典のなかで、浄土はしばしば「国土」という言葉で表わされます。その場合、なぜ国土という言葉で表現されるのかが見すえられねばならない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国土の「土」とは、そこで人間が生きていくことが成り立つような場所です。それゆえ本願は、生きるべき国土を失った私たちに「真の国土」となろうという願心の表現なのです。つまり居場所を喪失した私たちに「真の居場所」となろうという仏さまの願いがかたちとなって現れているのが浄土です。</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HGMaruGothicMPRO" panose="020F0600000000000000" pitchFamily="34" charset="-128"/>
                <a:ea typeface="HGMaruGothicMPRO" panose="020F0600000000000000" pitchFamily="34" charset="-128"/>
              </a:rPr>
              <a:t>　阿弥陀如来は「光明無量・寿命無量」の仏さまです。ですから阿弥陀仏の本願は、「大悲ものうきことなくて　つねにわが身をてらすなり」と和讃にも詠（うた）われるように、「いつでも」「どこでも」私たちを照らし、寄り添ってくださっている。そして、その「どこでも」というのは「ここ」に極まり、「いつでも」というのは「いま」を離れないのです。</a:t>
            </a:r>
            <a:endParaRPr kumimoji="1" lang="en-US" altLang="ja-JP" sz="1300" dirty="0">
              <a:latin typeface="HGMaruGothicMPRO" panose="020F0600000000000000" pitchFamily="34" charset="-128"/>
              <a:ea typeface="HGMaruGothicMPRO" panose="020F0600000000000000" pitchFamily="34" charset="-128"/>
            </a:endParaRPr>
          </a:p>
          <a:p>
            <a:pPr algn="r">
              <a:lnSpc>
                <a:spcPts val="1860"/>
              </a:lnSpc>
            </a:pPr>
            <a:r>
              <a:rPr kumimoji="1" lang="ja-JP" altLang="en-US" sz="1300">
                <a:latin typeface="HGMaruGothicMPRO" panose="020F0600000000000000" pitchFamily="34" charset="-128"/>
                <a:ea typeface="HGMaruGothicMPRO" panose="020F0600000000000000" pitchFamily="34" charset="-128"/>
              </a:rPr>
              <a:t>（次号へつづく）</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050">
                <a:latin typeface="HGMaruGothicMPRO" panose="020F0600000000000000" pitchFamily="34" charset="-128"/>
                <a:ea typeface="HGMaruGothicMPRO" panose="020F0600000000000000" pitchFamily="34" charset="-128"/>
              </a:rPr>
              <a:t>◎東本願寺出版発行</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真宗の生活</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二〇一四より</a:t>
            </a:r>
            <a:endParaRPr kumimoji="1" lang="ja-JP" altLang="en-US" sz="1200">
              <a:latin typeface="HGMaruGothicMPRO" panose="020F0600000000000000" pitchFamily="34" charset="-128"/>
              <a:ea typeface="HGMaruGothicMPRO" panose="020F0600000000000000" pitchFamily="34" charset="-128"/>
            </a:endParaRPr>
          </a:p>
          <a:p>
            <a:pPr>
              <a:lnSpc>
                <a:spcPts val="1860"/>
              </a:lnSpc>
            </a:pPr>
            <a:br>
              <a:rPr kumimoji="1" lang="ja-JP" altLang="en-US" sz="1050">
                <a:latin typeface="HGMaruGothicMPRO" panose="020F0600000000000000" pitchFamily="34" charset="-128"/>
                <a:ea typeface="HGMaruGothicMPRO" panose="020F0600000000000000" pitchFamily="34" charset="-128"/>
              </a:rPr>
            </a:br>
            <a:r>
              <a:rPr kumimoji="1" lang="ja-JP" altLang="en-US" sz="1050">
                <a:latin typeface="HGMaruGothicMPRO" panose="020F0600000000000000" pitchFamily="34" charset="-128"/>
                <a:ea typeface="HGMaruGothicMPRO" panose="020F0600000000000000" pitchFamily="34" charset="-128"/>
              </a:rPr>
              <a:t>　</a:t>
            </a:r>
          </a:p>
        </p:txBody>
      </p:sp>
      <p:sp>
        <p:nvSpPr>
          <p:cNvPr id="13" name="テキスト ボックス 12">
            <a:extLst>
              <a:ext uri="{FF2B5EF4-FFF2-40B4-BE49-F238E27FC236}">
                <a16:creationId xmlns:a16="http://schemas.microsoft.com/office/drawing/2014/main" id="{F1FDC86C-CBCB-0547-91EF-311BB0A8B7DF}"/>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pic>
        <p:nvPicPr>
          <p:cNvPr id="3" name="図 2" descr="花火 が含まれている画像&#10;&#10;自動的に生成された説明">
            <a:extLst>
              <a:ext uri="{FF2B5EF4-FFF2-40B4-BE49-F238E27FC236}">
                <a16:creationId xmlns:a16="http://schemas.microsoft.com/office/drawing/2014/main" id="{519C86C7-9CFA-C14A-B71F-FA183F5EB3EE}"/>
              </a:ext>
            </a:extLst>
          </p:cNvPr>
          <p:cNvPicPr>
            <a:picLocks noChangeAspect="1"/>
          </p:cNvPicPr>
          <p:nvPr/>
        </p:nvPicPr>
        <p:blipFill rotWithShape="1">
          <a:blip r:embed="rId2"/>
          <a:srcRect l="24567" t="18507" r="17682"/>
          <a:stretch/>
        </p:blipFill>
        <p:spPr>
          <a:xfrm>
            <a:off x="147695" y="7040880"/>
            <a:ext cx="2741810" cy="2901705"/>
          </a:xfrm>
          <a:prstGeom prst="rect">
            <a:avLst/>
          </a:prstGeom>
        </p:spPr>
      </p:pic>
    </p:spTree>
    <p:extLst>
      <p:ext uri="{BB962C8B-B14F-4D97-AF65-F5344CB8AC3E}">
        <p14:creationId xmlns:p14="http://schemas.microsoft.com/office/powerpoint/2010/main" val="153217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68268" y="3669519"/>
            <a:ext cx="3260732" cy="3503514"/>
          </a:xfrm>
          <a:prstGeom prst="roundRect">
            <a:avLst>
              <a:gd name="adj" fmla="val 6667"/>
            </a:avLst>
          </a:prstGeom>
          <a:solidFill>
            <a:srgbClr val="FDFCB7">
              <a:alpha val="6000"/>
            </a:srgbClr>
          </a:solidFill>
          <a:ln w="25400">
            <a:solidFill>
              <a:srgbClr val="317DF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1440000" numCol="1" spcCol="36000" rtlCol="0" anchor="t" anchorCtr="0"/>
          <a:lstStyle/>
          <a:p>
            <a:r>
              <a:rPr kumimoji="1" lang="ja-JP" altLang="en-US" sz="1200">
                <a:solidFill>
                  <a:srgbClr val="F58428"/>
                </a:solidFill>
                <a:latin typeface="Meiryo" panose="020B0604030504040204" pitchFamily="34" charset="-128"/>
                <a:ea typeface="Meiryo" panose="020B0604030504040204" pitchFamily="34" charset="-128"/>
              </a:rPr>
              <a:t>地元さんぽ</a:t>
            </a:r>
            <a:endParaRPr kumimoji="1" lang="en-US" altLang="ja-JP" sz="1200" dirty="0">
              <a:solidFill>
                <a:srgbClr val="F58428"/>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●如上人腰掛石</a:t>
            </a:r>
            <a:endParaRPr kumimoji="1" lang="en-US" altLang="ja-JP" sz="14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400">
                <a:latin typeface="HGMaruGothicMPRO" panose="020F0600000000000000" pitchFamily="34" charset="-128"/>
                <a:ea typeface="HGMaruGothicMPRO" panose="020F0600000000000000" pitchFamily="34" charset="-128"/>
              </a:rPr>
              <a:t>本願寺歴代の●如上人がこのあたりに立ち寄られたとき、御休憩なさった石です。地熱のせいか、雪が降っても、この石には積もらないので、「●如さんのぬくもり石」と呼ばれ、親しまれてきました。きっと阿弥陀さまのお慈悲を感じてきたのでしょうね。</a:t>
            </a:r>
            <a:endParaRPr kumimoji="1" lang="en-US" altLang="ja-JP" sz="1050" dirty="0">
              <a:latin typeface="MS PGothic" panose="020B0600070205080204" pitchFamily="34" charset="-128"/>
              <a:ea typeface="MS PGothic" panose="020B0600070205080204" pitchFamily="34" charset="-128"/>
            </a:endParaRPr>
          </a:p>
        </p:txBody>
      </p:sp>
      <p:sp>
        <p:nvSpPr>
          <p:cNvPr id="13" name="角丸四角形 12">
            <a:extLst>
              <a:ext uri="{FF2B5EF4-FFF2-40B4-BE49-F238E27FC236}">
                <a16:creationId xmlns:a16="http://schemas.microsoft.com/office/drawing/2014/main" id="{991549D8-1ABE-EF4D-8D7C-FE89AA9EE3E9}"/>
              </a:ext>
            </a:extLst>
          </p:cNvPr>
          <p:cNvSpPr/>
          <p:nvPr/>
        </p:nvSpPr>
        <p:spPr>
          <a:xfrm>
            <a:off x="168268" y="627013"/>
            <a:ext cx="6556066" cy="2933602"/>
          </a:xfrm>
          <a:prstGeom prst="roundRect">
            <a:avLst>
              <a:gd name="adj" fmla="val 2993"/>
            </a:avLst>
          </a:prstGeom>
          <a:solidFill>
            <a:srgbClr val="6EE2F9">
              <a:alpha val="13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1" spcCol="72000" rtlCol="0" anchor="t" anchorCtr="0"/>
          <a:lstStyle/>
          <a:p>
            <a:pPr>
              <a:lnSpc>
                <a:spcPts val="1860"/>
              </a:lnSpc>
            </a:pPr>
            <a:r>
              <a:rPr kumimoji="1" lang="ja-JP" altLang="en-US" sz="1200">
                <a:latin typeface="Meiryo" panose="020B0604030504040204" pitchFamily="34" charset="-128"/>
                <a:ea typeface="Meiryo" panose="020B0604030504040204" pitchFamily="34" charset="-128"/>
              </a:rPr>
              <a:t>緊急募集</a:t>
            </a:r>
            <a:endParaRPr kumimoji="1" lang="en-US" altLang="ja-JP" sz="1200" dirty="0">
              <a:latin typeface="Meiryo" panose="020B0604030504040204" pitchFamily="34" charset="-128"/>
              <a:ea typeface="Meiryo" panose="020B0604030504040204" pitchFamily="34" charset="-128"/>
            </a:endParaRPr>
          </a:p>
          <a:p>
            <a:pPr>
              <a:lnSpc>
                <a:spcPts val="1860"/>
              </a:lnSpc>
            </a:pPr>
            <a:r>
              <a:rPr kumimoji="1" lang="ja-JP" altLang="en-US" sz="800">
                <a:latin typeface="HGMaruGothicMPRO" panose="020F0600000000000000" pitchFamily="34" charset="-128"/>
                <a:ea typeface="HGMaruGothicMPRO" panose="020F0600000000000000" pitchFamily="34" charset="-128"/>
              </a:rPr>
              <a:t>　　　　　　さんだんしゅう</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UD Digi Kyokasho NK-B" panose="02020700000000000000" pitchFamily="18" charset="-128"/>
                <a:ea typeface="UD Digi Kyokasho NK-B" panose="02020700000000000000" pitchFamily="18" charset="-128"/>
              </a:rPr>
              <a:t>報恩講</a:t>
            </a:r>
            <a:r>
              <a:rPr kumimoji="1" lang="ja-JP" altLang="en-US" sz="1700">
                <a:latin typeface="UD Digi Kyokasho NK-B" panose="02020700000000000000" pitchFamily="18" charset="-128"/>
                <a:ea typeface="UD Digi Kyokasho NK-B" panose="02020700000000000000" pitchFamily="18" charset="-128"/>
              </a:rPr>
              <a:t>「讃嘆衆」募集</a:t>
            </a: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一緒に特別なお勤めをしてみませんか？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浄土真宗の伝統は、「緇素・老少、面々あゆみを運びて、年々廟堂に詣す。」と語られるように、「緇」ー僧侶と「素」ー門徒が、分け隔てなく、ともに親鸞聖人の教えを讃嘆（ほめたたえ）し、聞き抜いてきました。その精神がもっとも表現されている場こそ報恩講です。毎日のお勤めでは用いない重々しい勤行を、裃をつけて一緒に勤め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一から指導しますので、心配はいりません！〇〇寺の報恩講を盛り上げましょう！</a:t>
            </a:r>
          </a:p>
        </p:txBody>
      </p:sp>
      <p:pic>
        <p:nvPicPr>
          <p:cNvPr id="3" name="図 2" descr="草, 屋外, 動物, 座る が含まれている画像&#10;&#10;自動的に生成された説明">
            <a:extLst>
              <a:ext uri="{FF2B5EF4-FFF2-40B4-BE49-F238E27FC236}">
                <a16:creationId xmlns:a16="http://schemas.microsoft.com/office/drawing/2014/main" id="{A7976BC0-B0AB-3749-ADEA-A604B0F22FBC}"/>
              </a:ext>
            </a:extLst>
          </p:cNvPr>
          <p:cNvPicPr>
            <a:picLocks noChangeAspect="1"/>
          </p:cNvPicPr>
          <p:nvPr/>
        </p:nvPicPr>
        <p:blipFill>
          <a:blip r:embed="rId3"/>
          <a:stretch>
            <a:fillRect/>
          </a:stretch>
        </p:blipFill>
        <p:spPr>
          <a:xfrm>
            <a:off x="359490" y="5729647"/>
            <a:ext cx="2813198" cy="1455913"/>
          </a:xfrm>
          <a:prstGeom prst="rect">
            <a:avLst/>
          </a:prstGeom>
          <a:effectLst>
            <a:softEdge rad="88900"/>
          </a:effectLst>
        </p:spPr>
      </p:pic>
      <p:sp>
        <p:nvSpPr>
          <p:cNvPr id="14" name="角丸四角形 13">
            <a:extLst>
              <a:ext uri="{FF2B5EF4-FFF2-40B4-BE49-F238E27FC236}">
                <a16:creationId xmlns:a16="http://schemas.microsoft.com/office/drawing/2014/main" id="{6015217B-BB8B-A843-818A-DB57CD134AAE}"/>
              </a:ext>
            </a:extLst>
          </p:cNvPr>
          <p:cNvSpPr/>
          <p:nvPr/>
        </p:nvSpPr>
        <p:spPr>
          <a:xfrm>
            <a:off x="168267" y="7346741"/>
            <a:ext cx="6556067" cy="2402505"/>
          </a:xfrm>
          <a:prstGeom prst="roundRect">
            <a:avLst>
              <a:gd name="adj" fmla="val 6667"/>
            </a:avLst>
          </a:prstGeom>
          <a:solidFill>
            <a:srgbClr val="28259C">
              <a:alpha val="6000"/>
            </a:srgbClr>
          </a:solidFill>
          <a:ln w="25400">
            <a:solidFill>
              <a:srgbClr val="28259C">
                <a:alpha val="28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latin typeface="Meiryo" panose="020B0604030504040204" pitchFamily="34" charset="-128"/>
                <a:ea typeface="Meiryo" panose="020B0604030504040204" pitchFamily="34" charset="-128"/>
              </a:rPr>
              <a:t>総代さんインタビュー</a:t>
            </a:r>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400" dirty="0">
              <a:latin typeface="UD Digi Kyokasho NK-B" panose="02020700000000000000" pitchFamily="18" charset="-128"/>
              <a:ea typeface="UD Digi Kyokasho NK-B" panose="02020700000000000000" pitchFamily="18" charset="-128"/>
            </a:endParaRPr>
          </a:p>
          <a:p>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嘴平伊之助さん（</a:t>
            </a:r>
            <a:r>
              <a:rPr kumimoji="1" lang="en-US" altLang="ja-JP" sz="1400" dirty="0">
                <a:latin typeface="UD Digi Kyokasho NK-B" panose="02020700000000000000" pitchFamily="18" charset="-128"/>
                <a:ea typeface="UD Digi Kyokasho NK-B" panose="02020700000000000000" pitchFamily="18" charset="-128"/>
              </a:rPr>
              <a:t>67</a:t>
            </a:r>
            <a:r>
              <a:rPr kumimoji="1" lang="ja-JP" altLang="en-US" sz="1400">
                <a:latin typeface="UD Digi Kyokasho NK-B" panose="02020700000000000000" pitchFamily="18" charset="-128"/>
                <a:ea typeface="UD Digi Kyokasho NK-B" panose="02020700000000000000" pitchFamily="18" charset="-128"/>
              </a:rPr>
              <a:t>）</a:t>
            </a:r>
            <a:endParaRPr kumimoji="1" lang="en-US" altLang="ja-JP" sz="11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Ｑ．お寺に関わったきっかけは？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Ａ．たまたま掲示板を見て心打たれて。</a:t>
            </a:r>
            <a:endParaRPr kumimoji="1" lang="en-US" altLang="ja-JP" sz="13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Ｑ．総代としてやりたいことは？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Ａ．〇〇寺が、聞法の道場として盛り上がっていけるように力を尽くしたい。</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Ｑ．住職に言いたいことは？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Ａ．わしらのかわりにちゃんと勉強して、親鸞聖人の教えを伝えてくれ！生活は支えるから、さぼるなよ。</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Ｑ．お寺参り以外の趣味は？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Ａ．プラモデル作り</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Ｑ．皆にひとこと</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Ａ．わたしらがやらな、誰がやる？みんなの力と知恵をかしてください。</a:t>
            </a:r>
            <a:endParaRPr kumimoji="1" lang="en-US" altLang="ja-JP" sz="1300" dirty="0"/>
          </a:p>
        </p:txBody>
      </p:sp>
      <p:pic>
        <p:nvPicPr>
          <p:cNvPr id="7" name="図 6" descr="人, 男, 衣類, メガネ が含まれている画像&#10;&#10;自動的に生成された説明">
            <a:extLst>
              <a:ext uri="{FF2B5EF4-FFF2-40B4-BE49-F238E27FC236}">
                <a16:creationId xmlns:a16="http://schemas.microsoft.com/office/drawing/2014/main" id="{C0E24CC6-97FC-4E48-8AC1-932FB6F21BA9}"/>
              </a:ext>
            </a:extLst>
          </p:cNvPr>
          <p:cNvPicPr>
            <a:picLocks noChangeAspect="1"/>
          </p:cNvPicPr>
          <p:nvPr/>
        </p:nvPicPr>
        <p:blipFill>
          <a:blip r:embed="rId4"/>
          <a:stretch>
            <a:fillRect/>
          </a:stretch>
        </p:blipFill>
        <p:spPr>
          <a:xfrm>
            <a:off x="4411431" y="7756382"/>
            <a:ext cx="1993103" cy="1326658"/>
          </a:xfrm>
          <a:prstGeom prst="rect">
            <a:avLst/>
          </a:prstGeom>
        </p:spPr>
      </p:pic>
      <p:sp>
        <p:nvSpPr>
          <p:cNvPr id="17" name="角丸四角形 16">
            <a:extLst>
              <a:ext uri="{FF2B5EF4-FFF2-40B4-BE49-F238E27FC236}">
                <a16:creationId xmlns:a16="http://schemas.microsoft.com/office/drawing/2014/main" id="{BC50A925-9BE1-514F-A945-259C035FB678}"/>
              </a:ext>
            </a:extLst>
          </p:cNvPr>
          <p:cNvSpPr/>
          <p:nvPr/>
        </p:nvSpPr>
        <p:spPr>
          <a:xfrm>
            <a:off x="4967612" y="4452564"/>
            <a:ext cx="1030127"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②悲しみに潰されてしまわないために、段取りをあらかじめ確認する。（後手にまわると対応で手一杯になるので）</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18" name="角丸四角形 17">
            <a:extLst>
              <a:ext uri="{FF2B5EF4-FFF2-40B4-BE49-F238E27FC236}">
                <a16:creationId xmlns:a16="http://schemas.microsoft.com/office/drawing/2014/main" id="{BE9E2B86-5F38-D74B-AA2E-78ADE86FC699}"/>
              </a:ext>
            </a:extLst>
          </p:cNvPr>
          <p:cNvSpPr/>
          <p:nvPr/>
        </p:nvSpPr>
        <p:spPr>
          <a:xfrm>
            <a:off x="3563305" y="3669518"/>
            <a:ext cx="3161029" cy="770855"/>
          </a:xfrm>
          <a:prstGeom prst="roundRect">
            <a:avLst>
              <a:gd name="adj" fmla="val 6667"/>
            </a:avLst>
          </a:prstGeom>
          <a:solidFill>
            <a:srgbClr val="28259C">
              <a:alpha val="15000"/>
            </a:srgbClr>
          </a:solidFill>
          <a:ln w="381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horz" tIns="36000" bIns="36000" numCol="1" spcCol="36000" rtlCol="0" anchor="ctr" anchorCtr="0"/>
          <a:lstStyle/>
          <a:p>
            <a:r>
              <a:rPr kumimoji="1" lang="ja-JP" altLang="en-US" sz="1600">
                <a:solidFill>
                  <a:srgbClr val="28259C"/>
                </a:solidFill>
                <a:latin typeface="Hiragino Kaku Gothic StdN W8" panose="020B0800000000000000" pitchFamily="34" charset="-128"/>
                <a:ea typeface="Hiragino Kaku Gothic StdN W8" panose="020B0800000000000000" pitchFamily="34" charset="-128"/>
              </a:rPr>
              <a:t>もしも、肉親が危篤になったら</a:t>
            </a:r>
            <a:endParaRPr kumimoji="1" lang="en-US" altLang="ja-JP" sz="1600" dirty="0">
              <a:solidFill>
                <a:srgbClr val="28259C"/>
              </a:solidFill>
              <a:latin typeface="Hiragino Kaku Gothic StdN W8" panose="020B0800000000000000" pitchFamily="34" charset="-128"/>
              <a:ea typeface="Hiragino Kaku Gothic StdN W8" panose="020B0800000000000000" pitchFamily="34" charset="-128"/>
            </a:endParaRPr>
          </a:p>
          <a:p>
            <a:pPr algn="ctr"/>
            <a:r>
              <a:rPr kumimoji="1" lang="ja-JP" altLang="en-US" sz="1600">
                <a:solidFill>
                  <a:srgbClr val="28259C"/>
                </a:solidFill>
                <a:latin typeface="Hiragino Kaku Gothic StdN W8" panose="020B0800000000000000" pitchFamily="34" charset="-128"/>
                <a:ea typeface="Hiragino Kaku Gothic StdN W8" panose="020B0800000000000000" pitchFamily="34" charset="-128"/>
              </a:rPr>
              <a:t>（亡くなったら）</a:t>
            </a:r>
            <a:endParaRPr kumimoji="1" lang="en-US" altLang="ja-JP" sz="1600" dirty="0">
              <a:solidFill>
                <a:srgbClr val="28259C"/>
              </a:solidFill>
              <a:latin typeface="Hiragino Kaku Gothic StdN W8" panose="020B0800000000000000" pitchFamily="34" charset="-128"/>
              <a:ea typeface="Hiragino Kaku Gothic StdN W8" panose="020B0800000000000000" pitchFamily="34" charset="-128"/>
            </a:endParaRPr>
          </a:p>
        </p:txBody>
      </p:sp>
      <p:sp>
        <p:nvSpPr>
          <p:cNvPr id="19" name="角丸四角形 18">
            <a:extLst>
              <a:ext uri="{FF2B5EF4-FFF2-40B4-BE49-F238E27FC236}">
                <a16:creationId xmlns:a16="http://schemas.microsoft.com/office/drawing/2014/main" id="{30F10B29-1F75-8342-B9D9-9E5CC5EE4099}"/>
              </a:ext>
            </a:extLst>
          </p:cNvPr>
          <p:cNvSpPr/>
          <p:nvPr/>
        </p:nvSpPr>
        <p:spPr>
          <a:xfrm>
            <a:off x="6065616" y="4440374"/>
            <a:ext cx="624116"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①まず、</a:t>
            </a:r>
            <a:r>
              <a:rPr kumimoji="1" lang="ja-JP" altLang="en-US" sz="1400">
                <a:solidFill>
                  <a:srgbClr val="FB2E3D"/>
                </a:solidFill>
                <a:latin typeface="Meiryo" panose="020B0604030504040204" pitchFamily="34" charset="-128"/>
                <a:ea typeface="Meiryo" panose="020B0604030504040204" pitchFamily="34" charset="-128"/>
              </a:rPr>
              <a:t>お寺（〇〇〇ー〇〇〇〇）に電話</a:t>
            </a:r>
            <a:r>
              <a:rPr kumimoji="1" lang="ja-JP" altLang="en-US" sz="1400">
                <a:solidFill>
                  <a:srgbClr val="1A1957"/>
                </a:solidFill>
                <a:latin typeface="Meiryo" panose="020B0604030504040204" pitchFamily="34" charset="-128"/>
                <a:ea typeface="Meiryo" panose="020B0604030504040204" pitchFamily="34" charset="-128"/>
              </a:rPr>
              <a:t>する。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5D20D06D-E4F7-CD4F-9674-156C62F2B279}"/>
              </a:ext>
            </a:extLst>
          </p:cNvPr>
          <p:cNvSpPr/>
          <p:nvPr/>
        </p:nvSpPr>
        <p:spPr>
          <a:xfrm>
            <a:off x="4133800" y="4452901"/>
            <a:ext cx="758421"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③葬儀社を選定し、要望を伝えて打ち合わせする。（必要であれば住職も同席します）</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6FF4C221-71DF-B344-94AE-0AD534164B13}"/>
              </a:ext>
            </a:extLst>
          </p:cNvPr>
          <p:cNvSpPr/>
          <p:nvPr/>
        </p:nvSpPr>
        <p:spPr>
          <a:xfrm>
            <a:off x="3565260" y="4465838"/>
            <a:ext cx="487939"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④通夜・葬儀・中陰を勤める。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pic>
        <p:nvPicPr>
          <p:cNvPr id="4" name="図 3" descr="人, 男, スーツ, 衣類 が含まれている画像&#10;&#10;自動的に生成された説明">
            <a:extLst>
              <a:ext uri="{FF2B5EF4-FFF2-40B4-BE49-F238E27FC236}">
                <a16:creationId xmlns:a16="http://schemas.microsoft.com/office/drawing/2014/main" id="{CB401016-02F1-5B4E-8BF5-896AC8C3475C}"/>
              </a:ext>
            </a:extLst>
          </p:cNvPr>
          <p:cNvPicPr>
            <a:picLocks noChangeAspect="1"/>
          </p:cNvPicPr>
          <p:nvPr/>
        </p:nvPicPr>
        <p:blipFill>
          <a:blip r:embed="rId5"/>
          <a:stretch>
            <a:fillRect/>
          </a:stretch>
        </p:blipFill>
        <p:spPr>
          <a:xfrm>
            <a:off x="4499562" y="763150"/>
            <a:ext cx="1366371" cy="1024778"/>
          </a:xfrm>
          <a:prstGeom prst="rect">
            <a:avLst/>
          </a:prstGeom>
        </p:spPr>
      </p:pic>
      <p:pic>
        <p:nvPicPr>
          <p:cNvPr id="8" name="図 7" descr="屋内, テーブル, キッチン, 大きい が含まれている画像&#10;&#10;自動的に生成された説明">
            <a:extLst>
              <a:ext uri="{FF2B5EF4-FFF2-40B4-BE49-F238E27FC236}">
                <a16:creationId xmlns:a16="http://schemas.microsoft.com/office/drawing/2014/main" id="{C59FCD89-281C-A642-A369-DF93680EE496}"/>
              </a:ext>
            </a:extLst>
          </p:cNvPr>
          <p:cNvPicPr>
            <a:picLocks noChangeAspect="1"/>
          </p:cNvPicPr>
          <p:nvPr/>
        </p:nvPicPr>
        <p:blipFill rotWithShape="1">
          <a:blip r:embed="rId6"/>
          <a:srcRect l="11119" r="18979"/>
          <a:stretch/>
        </p:blipFill>
        <p:spPr>
          <a:xfrm>
            <a:off x="4499562" y="1859142"/>
            <a:ext cx="1391658" cy="1493154"/>
          </a:xfrm>
          <a:prstGeom prst="rect">
            <a:avLst/>
          </a:prstGeom>
        </p:spPr>
      </p:pic>
    </p:spTree>
    <p:extLst>
      <p:ext uri="{BB962C8B-B14F-4D97-AF65-F5344CB8AC3E}">
        <p14:creationId xmlns:p14="http://schemas.microsoft.com/office/powerpoint/2010/main" val="262672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DFCB7">
              <a:alpha val="14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28259C">
              <a:alpha val="22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166648" y="8250621"/>
            <a:ext cx="5537113" cy="1544940"/>
          </a:xfrm>
          <a:prstGeom prst="roundRect">
            <a:avLst>
              <a:gd name="adj" fmla="val 8257"/>
            </a:avLst>
          </a:prstGeom>
          <a:solidFill>
            <a:srgbClr val="28259C">
              <a:alpha val="3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47695" y="8284723"/>
            <a:ext cx="956717" cy="1544940"/>
          </a:xfrm>
          <a:prstGeom prst="roundRect">
            <a:avLst>
              <a:gd name="adj" fmla="val 8257"/>
            </a:avLst>
          </a:prstGeom>
          <a:solidFill>
            <a:srgbClr val="6EE2F9">
              <a:alpha val="5000"/>
            </a:srgbClr>
          </a:solidFill>
          <a:ln w="381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6EE2F9">
              <a:alpha val="5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ご質問</a:t>
            </a:r>
            <a:r>
              <a:rPr kumimoji="1" lang="ja-JP" altLang="en-US" sz="130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お答え</a:t>
            </a:r>
            <a:r>
              <a:rPr kumimoji="1" lang="ja-JP" altLang="en-US" sz="130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2272</Words>
  <Application>Microsoft Macintosh PowerPoint</Application>
  <PresentationFormat>A4 210 x 297 mm</PresentationFormat>
  <Paragraphs>136</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Heiti SC Medium</vt:lpstr>
      <vt:lpstr>HGMaruGothicMPRO</vt:lpstr>
      <vt:lpstr>Hiragino Kaku Gothic StdN W8</vt:lpstr>
      <vt:lpstr>MS PGothic</vt:lpstr>
      <vt:lpstr>UD Digi Kyokasho NK-B</vt:lpstr>
      <vt:lpstr>UD Digi Kyokasho NK-R</vt:lpstr>
      <vt:lpstr>Meiryo</vt:lpstr>
      <vt:lpstr>游ゴシック</vt:lpstr>
      <vt:lpstr>Arial</vt:lpstr>
      <vt:lpstr>Calibri</vt:lpstr>
      <vt:lpstr>Calibri Light</vt:lpstr>
      <vt:lpstr>Office テーマ</vt:lpstr>
      <vt:lpstr>真宗大谷派（東本願寺）　○○山</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Hashimoto Shin</cp:lastModifiedBy>
  <cp:revision>39</cp:revision>
  <cp:lastPrinted>2020-08-27T04:11:53Z</cp:lastPrinted>
  <dcterms:created xsi:type="dcterms:W3CDTF">2020-08-27T02:38:53Z</dcterms:created>
  <dcterms:modified xsi:type="dcterms:W3CDTF">2020-09-02T00:57:29Z</dcterms:modified>
</cp:coreProperties>
</file>