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himoto Shin" initials="HS" lastIdx="3" clrIdx="0">
    <p:extLst>
      <p:ext uri="{19B8F6BF-5375-455C-9EA6-DF929625EA0E}">
        <p15:presenceInfo xmlns:p15="http://schemas.microsoft.com/office/powerpoint/2012/main" userId="8206709c79d505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259C"/>
    <a:srgbClr val="FDFCB7"/>
    <a:srgbClr val="317DF8"/>
    <a:srgbClr val="6EE2F9"/>
    <a:srgbClr val="101857"/>
    <a:srgbClr val="A3D93F"/>
    <a:srgbClr val="FAD43C"/>
    <a:srgbClr val="E7E1E0"/>
    <a:srgbClr val="FB2E3D"/>
    <a:srgbClr val="F7F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14"/>
    <p:restoredTop sz="95964"/>
  </p:normalViewPr>
  <p:slideViewPr>
    <p:cSldViewPr snapToGrid="0" snapToObjects="1" showGuides="1">
      <p:cViewPr varScale="1">
        <p:scale>
          <a:sx n="77" d="100"/>
          <a:sy n="77" d="100"/>
        </p:scale>
        <p:origin x="1336" y="192"/>
      </p:cViewPr>
      <p:guideLst>
        <p:guide orient="horz" pos="314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C9791-3D5E-084A-AC04-67710EED29AB}" type="datetimeFigureOut">
              <a:rPr kumimoji="1" lang="ja-JP" altLang="en-US" smtClean="0"/>
              <a:t>2020/9/2</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0088F-79F1-AE40-81F7-6F0FBCEACFD2}" type="slidenum">
              <a:rPr kumimoji="1" lang="ja-JP" altLang="en-US" smtClean="0"/>
              <a:t>‹#›</a:t>
            </a:fld>
            <a:endParaRPr kumimoji="1" lang="ja-JP" altLang="en-US"/>
          </a:p>
        </p:txBody>
      </p:sp>
    </p:spTree>
    <p:extLst>
      <p:ext uri="{BB962C8B-B14F-4D97-AF65-F5344CB8AC3E}">
        <p14:creationId xmlns:p14="http://schemas.microsoft.com/office/powerpoint/2010/main" val="32885434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8075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8586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243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22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60776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39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295921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88797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14613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749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8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23414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13437" y="558753"/>
            <a:ext cx="1612669" cy="519543"/>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1429790" y="334819"/>
            <a:ext cx="5428210" cy="830997"/>
          </a:xfrm>
          <a:prstGeom prst="rect">
            <a:avLst/>
          </a:prstGeom>
          <a:noFill/>
          <a:ln>
            <a:solidFill>
              <a:schemeClr val="lt1">
                <a:hueOff val="0"/>
                <a:satOff val="0"/>
                <a:lumOff val="0"/>
              </a:schemeClr>
            </a:solidFill>
          </a:ln>
        </p:spPr>
        <p:txBody>
          <a:bodyPr wrap="square" rtlCol="0">
            <a:spAutoFit/>
          </a:bodyPr>
          <a:lstStyle/>
          <a:p>
            <a:r>
              <a:rPr kumimoji="1" lang="ja-JP" altLang="en-US" sz="4600">
                <a:solidFill>
                  <a:srgbClr val="28259C"/>
                </a:solidFill>
                <a:latin typeface="Heiti SC Medium" pitchFamily="2" charset="-128"/>
                <a:ea typeface="Heiti SC Medium" pitchFamily="2" charset="-128"/>
              </a:rPr>
              <a:t>○○寺たより </a:t>
            </a:r>
            <a:r>
              <a:rPr kumimoji="1" lang="en-US" altLang="ja-JP" dirty="0">
                <a:solidFill>
                  <a:srgbClr val="28259C"/>
                </a:solidFill>
                <a:latin typeface="Heiti SC Medium" pitchFamily="2" charset="-128"/>
                <a:ea typeface="Heiti SC Medium" pitchFamily="2" charset="-128"/>
              </a:rPr>
              <a:t>Vol.</a:t>
            </a:r>
            <a:r>
              <a:rPr kumimoji="1" lang="ja-JP" altLang="en-US">
                <a:solidFill>
                  <a:srgbClr val="28259C"/>
                </a:solidFill>
                <a:latin typeface="Heiti SC Medium" pitchFamily="2" charset="-128"/>
                <a:ea typeface="Heiti SC Medium" pitchFamily="2" charset="-128"/>
              </a:rPr>
              <a:t>○ 創刊号</a:t>
            </a:r>
            <a:endParaRPr kumimoji="1" lang="ja-JP" altLang="en-US" sz="2800">
              <a:solidFill>
                <a:srgbClr val="28259C"/>
              </a:solidFill>
              <a:latin typeface="Heiti SC Medium" pitchFamily="2" charset="-128"/>
              <a:ea typeface="Heiti SC Medium" pitchFamily="2" charset="-128"/>
            </a:endParaRPr>
          </a:p>
        </p:txBody>
      </p:sp>
      <p:sp>
        <p:nvSpPr>
          <p:cNvPr id="7" name="タイトル 6">
            <a:extLst>
              <a:ext uri="{FF2B5EF4-FFF2-40B4-BE49-F238E27FC236}">
                <a16:creationId xmlns:a16="http://schemas.microsoft.com/office/drawing/2014/main" id="{8927DD82-8B16-9042-AD9D-39F8BA9B67BA}"/>
              </a:ext>
            </a:extLst>
          </p:cNvPr>
          <p:cNvSpPr txBox="1">
            <a:spLocks noGrp="1"/>
          </p:cNvSpPr>
          <p:nvPr>
            <p:ph type="ctrTitle"/>
          </p:nvPr>
        </p:nvSpPr>
        <p:spPr>
          <a:xfrm>
            <a:off x="499527" y="167736"/>
            <a:ext cx="4971011" cy="345607"/>
          </a:xfrm>
          <a:prstGeom prst="rect">
            <a:avLst/>
          </a:prstGeom>
          <a:noFill/>
          <a:ln>
            <a:solidFill>
              <a:schemeClr val="lt1">
                <a:hueOff val="0"/>
                <a:satOff val="0"/>
                <a:lumOff val="0"/>
              </a:schemeClr>
            </a:solidFill>
          </a:ln>
        </p:spPr>
        <p:txBody>
          <a:bodyPr wrap="square" rtlCol="0">
            <a:spAutoFit/>
          </a:bodyPr>
          <a:lstStyle/>
          <a:p>
            <a:r>
              <a:rPr kumimoji="1" lang="ja-JP" altLang="en-US" sz="1800">
                <a:solidFill>
                  <a:srgbClr val="317DF8"/>
                </a:solidFill>
                <a:latin typeface="UD Digi Kyokasho NK-B" panose="02020700000000000000" pitchFamily="18" charset="-128"/>
                <a:ea typeface="UD Digi Kyokasho NK-B" panose="02020700000000000000" pitchFamily="18" charset="-128"/>
              </a:rPr>
              <a:t>真宗大谷派（東本願寺）　○○山</a:t>
            </a:r>
            <a:endParaRPr kumimoji="1" lang="ja-JP" altLang="en-US" sz="1050">
              <a:solidFill>
                <a:srgbClr val="317DF8"/>
              </a:solidFill>
              <a:latin typeface="UD Digi Kyokasho NK-B" panose="02020700000000000000" pitchFamily="18" charset="-128"/>
              <a:ea typeface="UD Digi Kyokasho NK-B" panose="02020700000000000000" pitchFamily="18" charset="-128"/>
            </a:endParaRP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86305" y="1114605"/>
            <a:ext cx="6624000" cy="0"/>
          </a:xfrm>
          <a:prstGeom prst="line">
            <a:avLst/>
          </a:prstGeom>
          <a:ln w="44450">
            <a:solidFill>
              <a:srgbClr val="317DF8"/>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80659" y="4381008"/>
            <a:ext cx="4633079" cy="2971608"/>
          </a:xfrm>
          <a:prstGeom prst="roundRect">
            <a:avLst>
              <a:gd name="adj" fmla="val 6667"/>
            </a:avLst>
          </a:prstGeom>
          <a:solidFill>
            <a:srgbClr val="28259C">
              <a:alpha val="6000"/>
            </a:srgbClr>
          </a:solidFill>
          <a:ln w="25400">
            <a:solidFill>
              <a:srgbClr val="6EE2F9"/>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2" spcCol="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コラム</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住職獅子吼</a:t>
            </a:r>
            <a:endParaRPr kumimoji="1" lang="en-US" altLang="ja-JP" dirty="0"/>
          </a:p>
          <a:p>
            <a:pPr>
              <a:lnSpc>
                <a:spcPts val="1860"/>
              </a:lnSpc>
            </a:pPr>
            <a:r>
              <a:rPr kumimoji="1" lang="ja-JP" altLang="en-US" sz="1300">
                <a:latin typeface="HGMaruGothicMPRO" panose="020F0600000000000000" pitchFamily="34" charset="-128"/>
                <a:ea typeface="HGMaruGothicMPRO" panose="020F0600000000000000" pitchFamily="34" charset="-128"/>
              </a:rPr>
              <a:t>ひそかにぐあんをめぐらしてほぼここんをかんがうるにせんしのくだんのしんしんにことなることをなげきこうがくそうぞくのぎわくあることをおもうにさいわいにうえんのちしきによらずはいかでかいぎょうのいちもんにいることをえんや。まったくじけんのかくごをもってたりきのしゅうしをみだることなか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よつてこしんらんしょうにんおんものがたりのおもむきみみのそこにとどまるところいささかこれをしるす。ひとへにどうしんぎょうじゃのふしんをさんぜんがためなりとうんぬん。</a:t>
            </a:r>
          </a:p>
        </p:txBody>
      </p:sp>
      <p:sp>
        <p:nvSpPr>
          <p:cNvPr id="16" name="角丸四角形 15">
            <a:extLst>
              <a:ext uri="{FF2B5EF4-FFF2-40B4-BE49-F238E27FC236}">
                <a16:creationId xmlns:a16="http://schemas.microsoft.com/office/drawing/2014/main" id="{68849EDC-1A8A-DA49-BD20-49493BBFF358}"/>
              </a:ext>
            </a:extLst>
          </p:cNvPr>
          <p:cNvSpPr/>
          <p:nvPr/>
        </p:nvSpPr>
        <p:spPr>
          <a:xfrm>
            <a:off x="180660" y="1172140"/>
            <a:ext cx="6529645" cy="3152061"/>
          </a:xfrm>
          <a:prstGeom prst="roundRect">
            <a:avLst>
              <a:gd name="adj" fmla="val 6667"/>
            </a:avLst>
          </a:prstGeom>
          <a:noFill/>
          <a:ln w="25400">
            <a:solidFill>
              <a:srgbClr val="317DF8"/>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行事報告</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お寺の屋根から流しソーメン</a:t>
            </a:r>
            <a:endParaRPr kumimoji="1" lang="en-US" altLang="ja-JP" sz="1700" dirty="0"/>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○月○日、お寺の屋根からソーメンをながしました。準備に多くの人が手伝ってくださり、できたコースは高低差</a:t>
            </a:r>
            <a:r>
              <a:rPr kumimoji="1" lang="en-US" altLang="ja-JP" sz="1300" dirty="0">
                <a:latin typeface="HGMaruGothicMPRO" panose="020F0600000000000000" pitchFamily="34" charset="-128"/>
                <a:ea typeface="HGMaruGothicMPRO" panose="020F0600000000000000" pitchFamily="34" charset="-128"/>
              </a:rPr>
              <a:t>15</a:t>
            </a:r>
            <a:r>
              <a:rPr kumimoji="1" lang="ja-JP" altLang="en-US" sz="1300">
                <a:latin typeface="HGMaruGothicMPRO" panose="020F0600000000000000" pitchFamily="34" charset="-128"/>
                <a:ea typeface="HGMaruGothicMPRO" panose="020F0600000000000000" pitchFamily="34" charset="-128"/>
              </a:rPr>
              <a:t>メートル、距離は</a:t>
            </a:r>
            <a:r>
              <a:rPr kumimoji="1" lang="en-US" altLang="ja-JP" sz="1300" dirty="0">
                <a:latin typeface="HGMaruGothicMPRO" panose="020F0600000000000000" pitchFamily="34" charset="-128"/>
                <a:ea typeface="HGMaruGothicMPRO" panose="020F0600000000000000" pitchFamily="34" charset="-128"/>
              </a:rPr>
              <a:t>48</a:t>
            </a:r>
            <a:r>
              <a:rPr kumimoji="1" lang="ja-JP" altLang="en-US" sz="1300">
                <a:latin typeface="HGMaruGothicMPRO" panose="020F0600000000000000" pitchFamily="34" charset="-128"/>
                <a:ea typeface="HGMaruGothicMPRO" panose="020F0600000000000000" pitchFamily="34" charset="-128"/>
              </a:rPr>
              <a:t>メートル！流したソーメンと水の量はなんと三万トン！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参加してくれた一人、〇〇さんちの兼知くん（９）は「ソーメンがシューマッハ並みに速すぎて取れなかったけど、楽しかった！」と満足そうに笑っていました。次は食べられるといいですね！</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スタッフも次回は、もっと長い高速コースを作りたいとやる気満々です。皆さん、是非ともまたご参加ください。色付きのソーメンをゲットすると何かが起こるかも</a:t>
            </a:r>
            <a:r>
              <a:rPr kumimoji="1" lang="en-US" altLang="ja-JP" sz="1300" dirty="0">
                <a:latin typeface="HGMaruGothicMPRO" panose="020F0600000000000000" pitchFamily="34" charset="-128"/>
                <a:ea typeface="HGMaruGothicMPRO" panose="020F0600000000000000" pitchFamily="34" charset="-128"/>
              </a:rPr>
              <a:t>★</a:t>
            </a:r>
            <a:endParaRPr kumimoji="1" lang="ja-JP" altLang="en-US" sz="1300">
              <a:latin typeface="HGMaruGothicMPRO" panose="020F0600000000000000" pitchFamily="34" charset="-128"/>
              <a:ea typeface="HGMaruGothicMPRO" panose="020F0600000000000000" pitchFamily="34" charset="-128"/>
            </a:endParaRPr>
          </a:p>
        </p:txBody>
      </p:sp>
      <p:pic>
        <p:nvPicPr>
          <p:cNvPr id="20" name="図 19" descr="屋外, 建物, 歩道, レンガ が含まれている画像&#10;&#10;自動的に生成された説明">
            <a:extLst>
              <a:ext uri="{FF2B5EF4-FFF2-40B4-BE49-F238E27FC236}">
                <a16:creationId xmlns:a16="http://schemas.microsoft.com/office/drawing/2014/main" id="{47CFD4C7-D8D9-FD48-92C8-7635873BD1D9}"/>
              </a:ext>
            </a:extLst>
          </p:cNvPr>
          <p:cNvPicPr>
            <a:picLocks noChangeAspect="1"/>
          </p:cNvPicPr>
          <p:nvPr/>
        </p:nvPicPr>
        <p:blipFill>
          <a:blip r:embed="rId3"/>
          <a:stretch>
            <a:fillRect/>
          </a:stretch>
        </p:blipFill>
        <p:spPr>
          <a:xfrm>
            <a:off x="346663" y="1250693"/>
            <a:ext cx="1818468" cy="2424624"/>
          </a:xfrm>
          <a:prstGeom prst="rect">
            <a:avLst/>
          </a:prstGeom>
        </p:spPr>
      </p:pic>
      <p:pic>
        <p:nvPicPr>
          <p:cNvPr id="18" name="図 17" descr="人, 子供, 少し, 少年 が含まれている画像&#10;&#10;自動的に生成された説明">
            <a:extLst>
              <a:ext uri="{FF2B5EF4-FFF2-40B4-BE49-F238E27FC236}">
                <a16:creationId xmlns:a16="http://schemas.microsoft.com/office/drawing/2014/main" id="{CE7170F1-FB5E-B54D-8575-A4DD2C45E049}"/>
              </a:ext>
            </a:extLst>
          </p:cNvPr>
          <p:cNvPicPr>
            <a:picLocks noChangeAspect="1"/>
          </p:cNvPicPr>
          <p:nvPr/>
        </p:nvPicPr>
        <p:blipFill>
          <a:blip r:embed="rId4"/>
          <a:stretch>
            <a:fillRect/>
          </a:stretch>
        </p:blipFill>
        <p:spPr>
          <a:xfrm>
            <a:off x="346663" y="3007600"/>
            <a:ext cx="1818468" cy="1210418"/>
          </a:xfrm>
          <a:prstGeom prst="rect">
            <a:avLst/>
          </a:prstGeom>
        </p:spPr>
      </p:pic>
      <p:sp>
        <p:nvSpPr>
          <p:cNvPr id="21" name="角丸四角形 20">
            <a:extLst>
              <a:ext uri="{FF2B5EF4-FFF2-40B4-BE49-F238E27FC236}">
                <a16:creationId xmlns:a16="http://schemas.microsoft.com/office/drawing/2014/main" id="{5C75323E-7FDC-D54C-8DF4-32524570A6C5}"/>
              </a:ext>
            </a:extLst>
          </p:cNvPr>
          <p:cNvSpPr/>
          <p:nvPr/>
        </p:nvSpPr>
        <p:spPr>
          <a:xfrm>
            <a:off x="4888267" y="4391511"/>
            <a:ext cx="1822038" cy="2971609"/>
          </a:xfrm>
          <a:prstGeom prst="roundRect">
            <a:avLst>
              <a:gd name="adj" fmla="val 8257"/>
            </a:avLst>
          </a:prstGeom>
          <a:solidFill>
            <a:srgbClr val="FDFCB7">
              <a:alpha val="15000"/>
            </a:srgbClr>
          </a:solidFill>
          <a:ln w="25400">
            <a:solidFill>
              <a:srgbClr val="28259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pPr>
              <a:spcAft>
                <a:spcPts val="600"/>
              </a:spcAft>
            </a:pPr>
            <a:r>
              <a:rPr kumimoji="1" lang="ja-JP" altLang="en-US" sz="1200">
                <a:solidFill>
                  <a:srgbClr val="1A1957"/>
                </a:solidFill>
                <a:latin typeface="MS PGothic" panose="020B0600070205080204" pitchFamily="34" charset="-128"/>
                <a:ea typeface="MS PGothic" panose="020B0600070205080204" pitchFamily="34" charset="-128"/>
              </a:rPr>
              <a:t>今日のことば</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　　信心というものは</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　　若返るものである。</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死ぬ準備ではない。</a:t>
            </a:r>
            <a:endParaRPr kumimoji="1" lang="en-US" altLang="ja-JP" sz="1700" dirty="0">
              <a:latin typeface="UD Digi Kyokasho NK-B" panose="02020700000000000000" pitchFamily="18" charset="-128"/>
              <a:ea typeface="UD Digi Kyokasho NK-B" panose="02020700000000000000" pitchFamily="18" charset="-128"/>
            </a:endParaRPr>
          </a:p>
          <a:p>
            <a:pPr algn="r"/>
            <a:r>
              <a:rPr kumimoji="1" lang="ja-JP" altLang="en-US" sz="1400">
                <a:latin typeface="UD Digi Kyokasho NK-B" panose="02020700000000000000" pitchFamily="18" charset="-128"/>
                <a:ea typeface="UD Digi Kyokasho NK-B" panose="02020700000000000000" pitchFamily="18" charset="-128"/>
              </a:rPr>
              <a:t>安田 理深</a:t>
            </a:r>
            <a:endParaRPr kumimoji="1" lang="en-US" altLang="ja-JP" sz="1400" dirty="0">
              <a:latin typeface="UD Digi Kyokasho NK-B" panose="02020700000000000000" pitchFamily="18" charset="-128"/>
              <a:ea typeface="UD Digi Kyokasho NK-B" panose="02020700000000000000" pitchFamily="18" charset="-128"/>
            </a:endParaRPr>
          </a:p>
          <a:p>
            <a:pPr algn="r"/>
            <a:r>
              <a:rPr kumimoji="1" lang="en-US" altLang="ja-JP" sz="1100" dirty="0"/>
              <a:t>『</a:t>
            </a:r>
            <a:r>
              <a:rPr kumimoji="1" lang="ja-JP" altLang="en-US" sz="1100"/>
              <a:t>信仰についての対話</a:t>
            </a:r>
            <a:r>
              <a:rPr kumimoji="1" lang="en-US" altLang="ja-JP" sz="1100" dirty="0"/>
              <a:t>⑴』</a:t>
            </a:r>
            <a:endParaRPr kumimoji="1" lang="ja-JP" altLang="en-US" sz="1200"/>
          </a:p>
        </p:txBody>
      </p:sp>
      <p:sp>
        <p:nvSpPr>
          <p:cNvPr id="12" name="角丸四角形 11">
            <a:extLst>
              <a:ext uri="{FF2B5EF4-FFF2-40B4-BE49-F238E27FC236}">
                <a16:creationId xmlns:a16="http://schemas.microsoft.com/office/drawing/2014/main" id="{7F3DF5F2-AAEF-E349-8B96-78217A51BF3A}"/>
              </a:ext>
            </a:extLst>
          </p:cNvPr>
          <p:cNvSpPr/>
          <p:nvPr/>
        </p:nvSpPr>
        <p:spPr>
          <a:xfrm>
            <a:off x="191169" y="7454635"/>
            <a:ext cx="6529646" cy="2315159"/>
          </a:xfrm>
          <a:prstGeom prst="roundRect">
            <a:avLst>
              <a:gd name="adj" fmla="val 6667"/>
            </a:avLst>
          </a:prstGeom>
          <a:solidFill>
            <a:srgbClr val="6EE2F9">
              <a:alpha val="15000"/>
            </a:srgbClr>
          </a:solidFill>
          <a:ln w="25400">
            <a:solidFill>
              <a:srgbClr val="FDFCB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定期連載</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仏壇がお内仏に</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なるまで</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とある日の夜、飲み会帰りのお父さん。なんだかまだまだ酔い足りない。「そうや、仏壇に酒あったわ。あれ飲も！」仏壇の中に入れてあった四合瓶を取ろうとして、「あれれ、うわー！」バランスを崩してあわてて捕まったのは打敷とお花。おかげで仏壇の中のものは何もかもすっかり出てしまいました。お父さんは無事に元どおりにできるのでしょう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さて、ここで問題です。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仏壇で一番大事なものは何でしょう？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Ａ　位牌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Ｂ　本尊</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Ｃ　過去帳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正解は次号にて解説します。</a:t>
            </a:r>
          </a:p>
        </p:txBody>
      </p:sp>
      <p:pic>
        <p:nvPicPr>
          <p:cNvPr id="15" name="図 14" descr="人, 屋外, 男, 水 が含まれている画像&#10;&#10;自動的に生成された説明">
            <a:extLst>
              <a:ext uri="{FF2B5EF4-FFF2-40B4-BE49-F238E27FC236}">
                <a16:creationId xmlns:a16="http://schemas.microsoft.com/office/drawing/2014/main" id="{550444F2-7B32-EF4D-9DB3-7ED7F1F7C677}"/>
              </a:ext>
            </a:extLst>
          </p:cNvPr>
          <p:cNvPicPr>
            <a:picLocks noChangeAspect="1"/>
          </p:cNvPicPr>
          <p:nvPr/>
        </p:nvPicPr>
        <p:blipFill rotWithShape="1">
          <a:blip r:embed="rId5"/>
          <a:srcRect r="41559" b="30787"/>
          <a:stretch/>
        </p:blipFill>
        <p:spPr>
          <a:xfrm>
            <a:off x="243489" y="6034645"/>
            <a:ext cx="1403776" cy="1246885"/>
          </a:xfrm>
          <a:prstGeom prst="rect">
            <a:avLst/>
          </a:prstGeom>
          <a:effectLst>
            <a:softEdge rad="88900"/>
          </a:effectLst>
        </p:spPr>
      </p:pic>
    </p:spTree>
    <p:extLst>
      <p:ext uri="{BB962C8B-B14F-4D97-AF65-F5344CB8AC3E}">
        <p14:creationId xmlns:p14="http://schemas.microsoft.com/office/powerpoint/2010/main" val="7124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C9D4584-D425-FB40-9E51-79B276DEAC54}"/>
              </a:ext>
            </a:extLst>
          </p:cNvPr>
          <p:cNvPicPr>
            <a:picLocks noChangeAspect="1"/>
          </p:cNvPicPr>
          <p:nvPr/>
        </p:nvPicPr>
        <p:blipFill>
          <a:blip r:embed="rId2"/>
          <a:stretch>
            <a:fillRect/>
          </a:stretch>
        </p:blipFill>
        <p:spPr>
          <a:xfrm>
            <a:off x="514349" y="7477034"/>
            <a:ext cx="5833242" cy="796825"/>
          </a:xfrm>
          <a:prstGeom prst="rect">
            <a:avLst/>
          </a:prstGeom>
        </p:spPr>
      </p:pic>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3"/>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317DF8"/>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2837793" y="560188"/>
            <a:ext cx="3890511" cy="3675482"/>
          </a:xfrm>
          <a:prstGeom prst="roundRect">
            <a:avLst>
              <a:gd name="adj" fmla="val 6667"/>
            </a:avLst>
          </a:prstGeom>
          <a:solidFill>
            <a:srgbClr val="FDFCB7">
              <a:alpha val="14000"/>
            </a:srgbClr>
          </a:solidFill>
          <a:ln w="25400">
            <a:solidFill>
              <a:srgbClr val="28259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latin typeface="Meiryo" panose="020B0604030504040204" pitchFamily="34" charset="-128"/>
                <a:ea typeface="Meiryo" panose="020B0604030504040204" pitchFamily="34" charset="-128"/>
              </a:rPr>
              <a:t>行事案内</a:t>
            </a:r>
            <a:endParaRPr kumimoji="1" lang="en-US" altLang="ja-JP" sz="1200" dirty="0">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一、春季永代経法会</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き：二〇二〇五月○○日（金）</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〇〇日（日）</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二、盂蘭盆会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き：二〇二〇年八月十五日（土）十六時</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三、秋彼岸会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き：二〇二〇年九月○○日（日）</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〇〇日（火）</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話：神　嶺二師（福良市 光月院住職）</a:t>
            </a:r>
            <a:endParaRPr kumimoji="1" lang="en-US" altLang="ja-JP" sz="1050" dirty="0">
              <a:latin typeface="MS PGothic" panose="020B0600070205080204" pitchFamily="34" charset="-128"/>
              <a:ea typeface="MS PGothic" panose="020B0600070205080204" pitchFamily="34" charset="-128"/>
            </a:endParaRPr>
          </a:p>
          <a:p>
            <a:pPr>
              <a:spcBef>
                <a:spcPts val="600"/>
              </a:spcBef>
              <a:spcAft>
                <a:spcPts val="200"/>
              </a:spcAft>
            </a:pPr>
            <a:r>
              <a:rPr kumimoji="1" lang="ja-JP" altLang="en-US" sz="1400">
                <a:latin typeface="UD Digi Kyokasho NK-B" panose="02020700000000000000" pitchFamily="18" charset="-128"/>
                <a:ea typeface="UD Digi Kyokasho NK-B" panose="02020700000000000000" pitchFamily="18" charset="-128"/>
              </a:rPr>
              <a:t>常例 御命日のつどい</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き：毎月二十八日　十八時</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十九時半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内　容：お勤め・雑談からはじめる座談会</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テーマ：法事にまつわるあれこれ</a:t>
            </a:r>
            <a:endParaRPr kumimoji="1" lang="en-US" altLang="ja-JP" sz="1050" dirty="0">
              <a:latin typeface="MS PGothic" panose="020B0600070205080204" pitchFamily="34" charset="-128"/>
              <a:ea typeface="MS PGothic" panose="020B0600070205080204" pitchFamily="34" charset="-128"/>
            </a:endParaRPr>
          </a:p>
        </p:txBody>
      </p:sp>
      <p:sp>
        <p:nvSpPr>
          <p:cNvPr id="16" name="角丸四角形 15">
            <a:extLst>
              <a:ext uri="{FF2B5EF4-FFF2-40B4-BE49-F238E27FC236}">
                <a16:creationId xmlns:a16="http://schemas.microsoft.com/office/drawing/2014/main" id="{68849EDC-1A8A-DA49-BD20-49493BBFF358}"/>
              </a:ext>
            </a:extLst>
          </p:cNvPr>
          <p:cNvSpPr/>
          <p:nvPr/>
        </p:nvSpPr>
        <p:spPr>
          <a:xfrm>
            <a:off x="154240" y="4307616"/>
            <a:ext cx="6556065" cy="3140246"/>
          </a:xfrm>
          <a:prstGeom prst="roundRect">
            <a:avLst>
              <a:gd name="adj" fmla="val 6667"/>
            </a:avLst>
          </a:prstGeom>
          <a:solidFill>
            <a:srgbClr val="28259C">
              <a:alpha val="22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r>
              <a:rPr kumimoji="1" lang="ja-JP" altLang="en-US" sz="1400">
                <a:solidFill>
                  <a:srgbClr val="1A1957"/>
                </a:solidFill>
                <a:latin typeface="Meiryo" panose="020B0604030504040204" pitchFamily="34" charset="-128"/>
                <a:ea typeface="Meiryo" panose="020B0604030504040204" pitchFamily="34" charset="-128"/>
              </a:rPr>
              <a:t>年回（年忌）案内</a:t>
            </a:r>
            <a:endParaRPr kumimoji="1" lang="en-US" altLang="ja-JP" sz="1400" dirty="0">
              <a:solidFill>
                <a:srgbClr val="1A1957"/>
              </a:solidFill>
              <a:latin typeface="Meiryo" panose="020B0604030504040204" pitchFamily="34" charset="-128"/>
              <a:ea typeface="Meiryo" panose="020B0604030504040204" pitchFamily="34" charset="-128"/>
            </a:endParaRPr>
          </a:p>
          <a:p>
            <a:pPr marL="320675"/>
            <a:r>
              <a:rPr kumimoji="1" lang="en-US" altLang="ja-JP" sz="1000" dirty="0">
                <a:solidFill>
                  <a:srgbClr val="1A1957"/>
                </a:solidFill>
                <a:latin typeface="Meiryo" panose="020B0604030504040204" pitchFamily="34" charset="-128"/>
                <a:ea typeface="Meiryo" panose="020B0604030504040204" pitchFamily="34" charset="-128"/>
              </a:rPr>
              <a:t>※</a:t>
            </a:r>
            <a:r>
              <a:rPr kumimoji="1" lang="ja-JP" altLang="en-US" sz="1000">
                <a:solidFill>
                  <a:srgbClr val="1A1957"/>
                </a:solidFill>
                <a:latin typeface="Meiryo" panose="020B0604030504040204" pitchFamily="34" charset="-128"/>
                <a:ea typeface="Meiryo" panose="020B0604030504040204" pitchFamily="34" charset="-128"/>
              </a:rPr>
              <a:t>通仏教では「忌」の文字を用いることが通常ですが、浄土真宗において法事は忌むべきことではなく、亡き人との真実の出遇いをいただく場ですので「会（え）」と表記しています</a:t>
            </a:r>
            <a:r>
              <a:rPr kumimoji="1" lang="ja-JP" altLang="en-US" sz="1200">
                <a:solidFill>
                  <a:srgbClr val="1A1957"/>
                </a:solidFill>
                <a:latin typeface="Meiryo" panose="020B0604030504040204" pitchFamily="34" charset="-128"/>
                <a:ea typeface="Meiryo" panose="020B0604030504040204" pitchFamily="34" charset="-128"/>
              </a:rPr>
              <a:t>。</a:t>
            </a:r>
            <a:endParaRPr kumimoji="1" lang="en-US" altLang="ja-JP" sz="1400" dirty="0">
              <a:solidFill>
                <a:srgbClr val="1A1957"/>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一周会（一周忌）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二〇一九年示寂</a:t>
            </a:r>
            <a:endParaRPr kumimoji="1" lang="en-US" altLang="ja-JP" sz="1100" dirty="0"/>
          </a:p>
          <a:p>
            <a:pPr marL="361950">
              <a:spcAft>
                <a:spcPts val="600"/>
              </a:spcAft>
            </a:pPr>
            <a:r>
              <a:rPr kumimoji="1" lang="ja-JP" altLang="en-US" sz="1000"/>
              <a:t>表小路　武田家・山口家／島之上　橋本家・橋本家（新宅）／坂上　　佐藤家・鈴木家・佐々木家・溝口</a:t>
            </a:r>
            <a:r>
              <a:rPr kumimoji="1" lang="ja-JP" altLang="en-US" sz="1050"/>
              <a:t>家</a:t>
            </a:r>
            <a:endParaRPr kumimoji="1" lang="en-US" altLang="ja-JP" sz="1050" dirty="0"/>
          </a:p>
          <a:p>
            <a:pPr marL="14288"/>
            <a:r>
              <a:rPr kumimoji="1" lang="ja-JP" altLang="en-US" sz="1100">
                <a:latin typeface="UD Digi Kyokasho NK-B" panose="02020700000000000000" pitchFamily="18" charset="-128"/>
                <a:ea typeface="UD Digi Kyokasho NK-B" panose="02020700000000000000" pitchFamily="18" charset="-128"/>
              </a:rPr>
              <a:t>三回会（三回忌）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二〇一八年示寂</a:t>
            </a:r>
            <a:endParaRPr kumimoji="1" lang="en-US" altLang="ja-JP" sz="1100" dirty="0">
              <a:latin typeface="UD Digi Kyokasho NK-B" panose="02020700000000000000" pitchFamily="18" charset="-128"/>
              <a:ea typeface="UD Digi Kyokasho NK-B" panose="02020700000000000000" pitchFamily="18" charset="-128"/>
            </a:endParaRPr>
          </a:p>
          <a:p>
            <a:pPr marL="361950">
              <a:spcAft>
                <a:spcPts val="600"/>
              </a:spcAft>
            </a:pPr>
            <a:r>
              <a:rPr kumimoji="1" lang="ja-JP" altLang="en-US" sz="1000"/>
              <a:t>田野下　玉城家・織田家／無象池　真戸田家／島之上　橋本家（新宅）</a:t>
            </a:r>
            <a:endParaRPr kumimoji="1" lang="en-US" altLang="ja-JP" sz="11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七回会（七回忌）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二〇一四年示寂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十三回会（十三回忌）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二〇〇八年示寂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十七回会（十七回忌）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二〇〇四年示寂</a:t>
            </a:r>
            <a:endParaRPr kumimoji="1" lang="en-US" altLang="ja-JP" sz="1100" dirty="0"/>
          </a:p>
          <a:p>
            <a:pPr marL="361950">
              <a:spcAft>
                <a:spcPts val="600"/>
              </a:spcAft>
            </a:pPr>
            <a:r>
              <a:rPr kumimoji="1" lang="ja-JP" altLang="en-US" sz="1000"/>
              <a:t>田野下　玉城家・織田家／無象池　真戸田家／島之上　橋本家（新宅）</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二十三回会（二十三回忌）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一九九八年示寂</a:t>
            </a:r>
            <a:endParaRPr kumimoji="1" lang="en-US" altLang="ja-JP" sz="12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二十七回会（二十七回忌）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一九九四年示寂</a:t>
            </a:r>
            <a:endParaRPr kumimoji="1" lang="en-US" altLang="ja-JP" sz="1100" dirty="0"/>
          </a:p>
          <a:p>
            <a:pPr marL="361950">
              <a:spcAft>
                <a:spcPts val="600"/>
              </a:spcAft>
            </a:pPr>
            <a:r>
              <a:rPr kumimoji="1" lang="ja-JP" altLang="en-US" sz="1000"/>
              <a:t>田野下　玉城家・織田家／島之上　橋本家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三十三回会（三十三回忌）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一九八八年示寂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五十回会（五十回忌）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一九七一年示寂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p:txBody>
      </p:sp>
      <p:sp>
        <p:nvSpPr>
          <p:cNvPr id="21" name="角丸四角形 20">
            <a:extLst>
              <a:ext uri="{FF2B5EF4-FFF2-40B4-BE49-F238E27FC236}">
                <a16:creationId xmlns:a16="http://schemas.microsoft.com/office/drawing/2014/main" id="{5C75323E-7FDC-D54C-8DF4-32524570A6C5}"/>
              </a:ext>
            </a:extLst>
          </p:cNvPr>
          <p:cNvSpPr/>
          <p:nvPr/>
        </p:nvSpPr>
        <p:spPr>
          <a:xfrm>
            <a:off x="1166648" y="8250621"/>
            <a:ext cx="5537113" cy="1544940"/>
          </a:xfrm>
          <a:prstGeom prst="roundRect">
            <a:avLst>
              <a:gd name="adj" fmla="val 8257"/>
            </a:avLst>
          </a:prstGeom>
          <a:solidFill>
            <a:srgbClr val="28259C">
              <a:alpha val="3000"/>
            </a:srgbClr>
          </a:solidFill>
          <a:ln w="25400">
            <a:solidFill>
              <a:srgbClr val="FDFCB7"/>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1100">
                <a:solidFill>
                  <a:srgbClr val="1A1957"/>
                </a:solidFill>
                <a:latin typeface="Meiryo" panose="020B0604030504040204" pitchFamily="34" charset="-128"/>
                <a:ea typeface="Meiryo" panose="020B0604030504040204" pitchFamily="34" charset="-128"/>
              </a:rPr>
              <a:t>編集後記</a:t>
            </a:r>
            <a:endParaRPr kumimoji="1" lang="en-US" altLang="ja-JP" sz="1100" dirty="0">
              <a:solidFill>
                <a:srgbClr val="1A1957"/>
              </a:solidFill>
              <a:latin typeface="Meiryo" panose="020B0604030504040204" pitchFamily="34" charset="-128"/>
              <a:ea typeface="Meiryo" panose="020B0604030504040204" pitchFamily="34" charset="-128"/>
            </a:endParaRPr>
          </a:p>
          <a:p>
            <a:endParaRPr kumimoji="1" lang="en-US" altLang="ja-JP" sz="200" dirty="0">
              <a:solidFill>
                <a:srgbClr val="1A1957"/>
              </a:solidFill>
              <a:latin typeface="Meiryo" panose="020B0604030504040204" pitchFamily="34" charset="-128"/>
              <a:ea typeface="Meiryo" panose="020B0604030504040204" pitchFamily="34" charset="-128"/>
            </a:endParaRPr>
          </a:p>
          <a:p>
            <a:r>
              <a:rPr kumimoji="1" lang="ja-JP" altLang="en-US" sz="900">
                <a:latin typeface="UD Digi Kyokasho NK-R" panose="02020400000000000000" pitchFamily="18" charset="-128"/>
                <a:ea typeface="UD Digi Kyokasho NK-R" panose="02020400000000000000" pitchFamily="18" charset="-128"/>
              </a:rPr>
              <a:t>最近、気づいたことがある。左目の中に、誰が書いたのか、平仮名の「し」がずっとうつっている。視線をずらしても、残像のようにすっとついてくる。ゴミかな。と思いつつも、いろいろな患いが出てくる年頃。あぁ、そういえば、検診で「緑内障には気をつけてくださいよって言われてたっけ。」緑内障といえば、眼圧が高くなりすぎることで視神経が圧迫され、最終的には破壊されていく病気。効果的な治療法はなく、進行を止めるしかない。自覚症状がないので、発見が遅れれば失明することも。人間の脳はよくできたもので、見えていない部分を想像で補うのだそうだ。ん？ということは、これは視野欠損じゃないのか？そう思って病院に行った。眼科の暗い診察室は否が応でも不安を増長する。しばらくの沈黙のあと、医師が重重しく口を開いた。「検査の結果。何の問題もありません。」「へ？じゃぁこれはなんですか？」「それ、目ん玉のシワですわ。」生理的飛蚊症というもので、歳とともに多くの人がなるらしい。ひとつ、また付き合っていくものが増えた。</a:t>
            </a:r>
          </a:p>
        </p:txBody>
      </p:sp>
      <p:sp>
        <p:nvSpPr>
          <p:cNvPr id="10" name="角丸四角形 9">
            <a:extLst>
              <a:ext uri="{FF2B5EF4-FFF2-40B4-BE49-F238E27FC236}">
                <a16:creationId xmlns:a16="http://schemas.microsoft.com/office/drawing/2014/main" id="{30B2C71D-CC33-4949-85FA-B18C494AB689}"/>
              </a:ext>
            </a:extLst>
          </p:cNvPr>
          <p:cNvSpPr/>
          <p:nvPr/>
        </p:nvSpPr>
        <p:spPr>
          <a:xfrm>
            <a:off x="147695" y="8284723"/>
            <a:ext cx="956717" cy="1544940"/>
          </a:xfrm>
          <a:prstGeom prst="roundRect">
            <a:avLst>
              <a:gd name="adj" fmla="val 8257"/>
            </a:avLst>
          </a:prstGeom>
          <a:solidFill>
            <a:srgbClr val="6EE2F9">
              <a:alpha val="5000"/>
            </a:srgbClr>
          </a:solidFill>
          <a:ln w="38100">
            <a:solidFill>
              <a:srgbClr val="FDFCB7"/>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900">
                <a:solidFill>
                  <a:srgbClr val="1A1957"/>
                </a:solidFill>
                <a:latin typeface="Meiryo" panose="020B0604030504040204" pitchFamily="34" charset="-128"/>
                <a:ea typeface="Meiryo" panose="020B0604030504040204" pitchFamily="34" charset="-128"/>
              </a:rPr>
              <a:t>発行：真宗大谷派〇〇寺</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責任者：●●〇〇（</a:t>
            </a:r>
            <a:r>
              <a:rPr kumimoji="1" lang="en-US" altLang="ja-JP" sz="900" dirty="0">
                <a:solidFill>
                  <a:srgbClr val="1A1957"/>
                </a:solidFill>
                <a:latin typeface="Meiryo" panose="020B0604030504040204" pitchFamily="34" charset="-128"/>
                <a:ea typeface="Meiryo" panose="020B0604030504040204" pitchFamily="34" charset="-128"/>
              </a:rPr>
              <a:t>19</a:t>
            </a:r>
            <a:r>
              <a:rPr kumimoji="1" lang="ja-JP" altLang="en-US" sz="900">
                <a:solidFill>
                  <a:srgbClr val="1A1957"/>
                </a:solidFill>
                <a:latin typeface="Meiryo" panose="020B0604030504040204" pitchFamily="34" charset="-128"/>
                <a:ea typeface="Meiryo" panose="020B0604030504040204" pitchFamily="34" charset="-128"/>
              </a:rPr>
              <a:t>世住職）</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連絡先〇〇〇ー〇〇〇ー〇〇〇〇</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en-US" altLang="ja-JP" sz="900" dirty="0" err="1">
                <a:solidFill>
                  <a:srgbClr val="1A1957"/>
                </a:solidFill>
                <a:latin typeface="Meiryo" panose="020B0604030504040204" pitchFamily="34" charset="-128"/>
                <a:ea typeface="Meiryo" panose="020B0604030504040204" pitchFamily="34" charset="-128"/>
              </a:rPr>
              <a:t>E-mail:XXXXX@XXX.com</a:t>
            </a:r>
            <a:endParaRPr kumimoji="1" lang="en-US" altLang="ja-JP" sz="900" dirty="0">
              <a:solidFill>
                <a:srgbClr val="1A1957"/>
              </a:solidFill>
              <a:latin typeface="Meiryo" panose="020B0604030504040204" pitchFamily="34" charset="-128"/>
              <a:ea typeface="Meiryo" panose="020B0604030504040204" pitchFamily="34" charset="-128"/>
            </a:endParaRPr>
          </a:p>
          <a:p>
            <a:endParaRPr kumimoji="1" lang="ja-JP" altLang="en-US" sz="1600"/>
          </a:p>
        </p:txBody>
      </p:sp>
      <p:sp>
        <p:nvSpPr>
          <p:cNvPr id="12" name="角丸四角形 11">
            <a:extLst>
              <a:ext uri="{FF2B5EF4-FFF2-40B4-BE49-F238E27FC236}">
                <a16:creationId xmlns:a16="http://schemas.microsoft.com/office/drawing/2014/main" id="{A697E54A-9A72-034B-8F71-D5E92DF38FFB}"/>
              </a:ext>
            </a:extLst>
          </p:cNvPr>
          <p:cNvSpPr/>
          <p:nvPr/>
        </p:nvSpPr>
        <p:spPr>
          <a:xfrm>
            <a:off x="179947" y="560187"/>
            <a:ext cx="2573761" cy="3675480"/>
          </a:xfrm>
          <a:prstGeom prst="roundRect">
            <a:avLst>
              <a:gd name="adj" fmla="val 8257"/>
            </a:avLst>
          </a:prstGeom>
          <a:solidFill>
            <a:srgbClr val="6EE2F9">
              <a:alpha val="5000"/>
            </a:srgbClr>
          </a:solidFill>
          <a:ln w="25400">
            <a:solidFill>
              <a:srgbClr val="6EE2F9"/>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0" tIns="36000" rIns="0" bIns="36000" numCol="1" spcCol="36000" rtlCol="0" anchor="t" anchorCtr="0"/>
          <a:lstStyle/>
          <a:p>
            <a:pPr>
              <a:lnSpc>
                <a:spcPts val="1860"/>
              </a:lnSpc>
            </a:pPr>
            <a:r>
              <a:rPr kumimoji="1" lang="ja-JP" altLang="en-US" sz="1300">
                <a:solidFill>
                  <a:srgbClr val="FB2E3D"/>
                </a:solidFill>
                <a:latin typeface="HGMaruGothicMPRO" panose="020F0600000000000000" pitchFamily="34" charset="-128"/>
                <a:ea typeface="HGMaruGothicMPRO" panose="020F0600000000000000" pitchFamily="34" charset="-128"/>
              </a:rPr>
              <a:t>ご質問</a:t>
            </a:r>
            <a:r>
              <a:rPr kumimoji="1" lang="ja-JP" altLang="en-US" sz="1300">
                <a:latin typeface="HGMaruGothicMPRO" panose="020F0600000000000000" pitchFamily="34" charset="-128"/>
                <a:ea typeface="HGMaruGothicMPRO" panose="020F0600000000000000" pitchFamily="34" charset="-128"/>
              </a:rPr>
              <a:t>：香典を包もうとしたらあんまり多いのは失礼だと親戚に指摘されました。いくらが適正なのですか？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solidFill>
                  <a:srgbClr val="FB2E3D"/>
                </a:solidFill>
                <a:latin typeface="HGMaruGothicMPRO" panose="020F0600000000000000" pitchFamily="34" charset="-128"/>
                <a:ea typeface="HGMaruGothicMPRO" panose="020F0600000000000000" pitchFamily="34" charset="-128"/>
              </a:rPr>
              <a:t>お答え</a:t>
            </a:r>
            <a:r>
              <a:rPr kumimoji="1" lang="ja-JP" altLang="en-US" sz="1300">
                <a:latin typeface="HGMaruGothicMPRO" panose="020F0600000000000000" pitchFamily="34" charset="-128"/>
                <a:ea typeface="HGMaruGothicMPRO" panose="020F0600000000000000" pitchFamily="34" charset="-128"/>
              </a:rPr>
              <a:t>：多すぎて失礼ということはありません。香典は浄土真宗では「御香儀」と言い、仏前をおかざりするお香のかわりにお金を包んだことを意味しています。もう一つは、相互扶助の意味で、文字通り気持ちです。額について昔、師に尋ねましたら「これは痛いな」と思う額を包みなさいと言われました。ご参考までに。</a:t>
            </a:r>
          </a:p>
        </p:txBody>
      </p:sp>
    </p:spTree>
    <p:extLst>
      <p:ext uri="{BB962C8B-B14F-4D97-AF65-F5344CB8AC3E}">
        <p14:creationId xmlns:p14="http://schemas.microsoft.com/office/powerpoint/2010/main" val="20787882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1225</Words>
  <Application>Microsoft Macintosh PowerPoint</Application>
  <PresentationFormat>A4 210 x 297 mm</PresentationFormat>
  <Paragraphs>80</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Heiti SC Medium</vt:lpstr>
      <vt:lpstr>HGMaruGothicMPRO</vt:lpstr>
      <vt:lpstr>MS PGothic</vt:lpstr>
      <vt:lpstr>UD Digi Kyokasho NK-B</vt:lpstr>
      <vt:lpstr>UD Digi Kyokasho NK-R</vt:lpstr>
      <vt:lpstr>Meiryo</vt:lpstr>
      <vt:lpstr>游ゴシック</vt:lpstr>
      <vt:lpstr>Arial</vt:lpstr>
      <vt:lpstr>Calibri</vt:lpstr>
      <vt:lpstr>Calibri Light</vt:lpstr>
      <vt:lpstr>Office テーマ</vt:lpstr>
      <vt:lpstr>真宗大谷派（東本願寺）　○○山</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真宗大谷派（東本願寺）○○山</dc:title>
  <dc:creator>Hashimoto Shin</dc:creator>
  <cp:lastModifiedBy>Hashimoto Shin</cp:lastModifiedBy>
  <cp:revision>40</cp:revision>
  <cp:lastPrinted>2020-08-27T04:11:53Z</cp:lastPrinted>
  <dcterms:created xsi:type="dcterms:W3CDTF">2020-08-27T02:38:53Z</dcterms:created>
  <dcterms:modified xsi:type="dcterms:W3CDTF">2020-09-02T00:57:53Z</dcterms:modified>
</cp:coreProperties>
</file>